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81" r:id="rId5"/>
    <p:sldId id="258" r:id="rId6"/>
    <p:sldId id="284" r:id="rId7"/>
    <p:sldId id="282" r:id="rId8"/>
    <p:sldId id="283" r:id="rId9"/>
    <p:sldId id="266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obs Koen" initials="JK" lastIdx="1" clrIdx="0">
    <p:extLst>
      <p:ext uri="{19B8F6BF-5375-455C-9EA6-DF929625EA0E}">
        <p15:presenceInfo xmlns:p15="http://schemas.microsoft.com/office/powerpoint/2012/main" userId="S::koen.jacobs@azstlucas.be::f24f74ac-17ec-425a-9f05-34a8b35837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F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42-0E9C-49DF-B5C7-9FB5A8A2F826}" type="datetimeFigureOut">
              <a:rPr lang="nl-BE" smtClean="0"/>
              <a:t>23/10/2025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626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42-0E9C-49DF-B5C7-9FB5A8A2F826}" type="datetimeFigureOut">
              <a:rPr lang="nl-BE" smtClean="0"/>
              <a:t>23/10/2025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12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42-0E9C-49DF-B5C7-9FB5A8A2F826}" type="datetimeFigureOut">
              <a:rPr lang="nl-BE" smtClean="0"/>
              <a:t>23/10/2025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011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42-0E9C-49DF-B5C7-9FB5A8A2F826}" type="datetimeFigureOut">
              <a:rPr lang="nl-BE" smtClean="0"/>
              <a:t>23/10/2025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135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42-0E9C-49DF-B5C7-9FB5A8A2F826}" type="datetimeFigureOut">
              <a:rPr lang="nl-BE" smtClean="0"/>
              <a:t>23/10/2025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914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42-0E9C-49DF-B5C7-9FB5A8A2F826}" type="datetimeFigureOut">
              <a:rPr lang="nl-BE" smtClean="0"/>
              <a:t>23/10/2025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337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42-0E9C-49DF-B5C7-9FB5A8A2F826}" type="datetimeFigureOut">
              <a:rPr lang="nl-BE" smtClean="0"/>
              <a:t>23/10/2025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315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42-0E9C-49DF-B5C7-9FB5A8A2F826}" type="datetimeFigureOut">
              <a:rPr lang="nl-BE" smtClean="0"/>
              <a:t>23/10/2025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359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42-0E9C-49DF-B5C7-9FB5A8A2F826}" type="datetimeFigureOut">
              <a:rPr lang="nl-BE" smtClean="0"/>
              <a:t>23/10/2025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618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42-0E9C-49DF-B5C7-9FB5A8A2F826}" type="datetimeFigureOut">
              <a:rPr lang="nl-BE" smtClean="0"/>
              <a:t>23/10/2025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859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42-0E9C-49DF-B5C7-9FB5A8A2F826}" type="datetimeFigureOut">
              <a:rPr lang="nl-BE" smtClean="0"/>
              <a:t>23/10/2025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405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AA942-0E9C-49DF-B5C7-9FB5A8A2F826}" type="datetimeFigureOut">
              <a:rPr lang="nl-BE" smtClean="0"/>
              <a:t>23/10/2025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519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package" Target="../embeddings/Microsoft_Excel_Worksheet4.xlsx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wmf"/><Relationship Id="rId5" Type="http://schemas.openxmlformats.org/officeDocument/2006/relationships/package" Target="../embeddings/Microsoft_Excel_Worksheet5.xlsx"/><Relationship Id="rId10" Type="http://schemas.openxmlformats.org/officeDocument/2006/relationships/image" Target="../media/image10.e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956179" y="1315104"/>
            <a:ext cx="40284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200" u="sng" dirty="0"/>
              <a:t>TWIST CAPTURE CUSTOM PANELS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956179" y="2850661"/>
            <a:ext cx="42571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200" dirty="0"/>
              <a:t>VASTE TUMOREN (DNA &amp; </a:t>
            </a:r>
            <a:r>
              <a:rPr lang="nl-BE" sz="2200" dirty="0" err="1"/>
              <a:t>RNA</a:t>
            </a:r>
            <a:r>
              <a:rPr lang="nl-BE" sz="1000" dirty="0" err="1"/>
              <a:t>optioneel</a:t>
            </a:r>
            <a:r>
              <a:rPr lang="nl-BE" sz="2200" dirty="0"/>
              <a:t>)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956179" y="4215927"/>
            <a:ext cx="31736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200" dirty="0" err="1"/>
              <a:t>Hemato</a:t>
            </a:r>
            <a:r>
              <a:rPr lang="nl-BE" sz="2200" dirty="0"/>
              <a:t> (DNA &amp; </a:t>
            </a:r>
            <a:r>
              <a:rPr lang="nl-BE" sz="2200" dirty="0" err="1"/>
              <a:t>RNA</a:t>
            </a:r>
            <a:r>
              <a:rPr lang="nl-BE" sz="1000" dirty="0" err="1"/>
              <a:t>optioneel</a:t>
            </a:r>
            <a:r>
              <a:rPr lang="nl-BE" sz="2200" dirty="0"/>
              <a:t>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FF8291D-6C5C-453A-AAD2-4D55C390B646}"/>
              </a:ext>
            </a:extLst>
          </p:cNvPr>
          <p:cNvSpPr txBox="1"/>
          <p:nvPr/>
        </p:nvSpPr>
        <p:spPr>
          <a:xfrm>
            <a:off x="3956179" y="3533294"/>
            <a:ext cx="2201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200" dirty="0"/>
              <a:t>NSCLC (RNA </a:t>
            </a:r>
            <a:r>
              <a:rPr lang="nl-BE" sz="2200" dirty="0" err="1"/>
              <a:t>only</a:t>
            </a:r>
            <a:r>
              <a:rPr lang="nl-BE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5166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83975" y="102636"/>
            <a:ext cx="2572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PRAKTISCH – vaste tumor</a:t>
            </a:r>
          </a:p>
          <a:p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141317" y="656706"/>
            <a:ext cx="178734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l-BE" dirty="0"/>
              <a:t>Preanalyse (APD)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56705" y="1097278"/>
            <a:ext cx="28621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DNA: 5x5 µm snijden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RNA: 5x5 µm snijden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Schildklier: 5 x 5µm snijden (</a:t>
            </a:r>
            <a:r>
              <a:rPr lang="nl-BE" sz="1200" dirty="0" err="1"/>
              <a:t>ExtractAll</a:t>
            </a:r>
            <a:r>
              <a:rPr lang="nl-BE" sz="12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TC minimaal 20%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Bij voorkeur &gt;50mm² </a:t>
            </a:r>
            <a:r>
              <a:rPr lang="nl-BE" sz="1200" dirty="0" err="1"/>
              <a:t>opp</a:t>
            </a:r>
            <a:r>
              <a:rPr lang="nl-BE" sz="1200" dirty="0"/>
              <a:t> weefsel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Aanvraagformulier </a:t>
            </a:r>
            <a:r>
              <a:rPr lang="nl-BE" sz="1200" b="1" u="sng" dirty="0"/>
              <a:t>VOLLEDIG</a:t>
            </a:r>
            <a:r>
              <a:rPr lang="nl-BE" sz="1200" dirty="0"/>
              <a:t> ingevuld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Dagelijks snijden mogelijk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399051" y="657527"/>
            <a:ext cx="19773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l-BE" dirty="0"/>
              <a:t>DNA/RNA extractie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914439" y="1098099"/>
            <a:ext cx="3296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 err="1"/>
              <a:t>Promega</a:t>
            </a:r>
            <a:r>
              <a:rPr lang="nl-BE" sz="1200" dirty="0"/>
              <a:t> DNA FFPE PLUS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 err="1"/>
              <a:t>Promega</a:t>
            </a:r>
            <a:r>
              <a:rPr lang="nl-BE" sz="1200" dirty="0"/>
              <a:t> FFPE RNA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Extractie: maandag-woensdag (DNA) en woensdag voormiddag (RNA)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cDNA synthese (voor RNA analyse): woensdag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B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BE" sz="1200" dirty="0"/>
          </a:p>
        </p:txBody>
      </p:sp>
      <p:sp>
        <p:nvSpPr>
          <p:cNvPr id="8" name="Tekstvak 7"/>
          <p:cNvSpPr txBox="1"/>
          <p:nvPr/>
        </p:nvSpPr>
        <p:spPr>
          <a:xfrm>
            <a:off x="7425174" y="668606"/>
            <a:ext cx="181049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l-BE" dirty="0"/>
              <a:t>Twist </a:t>
            </a:r>
            <a:r>
              <a:rPr lang="nl-BE" dirty="0" err="1"/>
              <a:t>library</a:t>
            </a:r>
            <a:r>
              <a:rPr lang="nl-BE" dirty="0"/>
              <a:t> </a:t>
            </a:r>
            <a:r>
              <a:rPr lang="nl-BE" dirty="0" err="1"/>
              <a:t>prep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7940562" y="1109178"/>
            <a:ext cx="3184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Start woensdag (DNA &amp; RNA):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Start dinsdag (DNA </a:t>
            </a:r>
            <a:r>
              <a:rPr lang="nl-BE" sz="1200" dirty="0" err="1"/>
              <a:t>only</a:t>
            </a:r>
            <a:r>
              <a:rPr lang="nl-BE" sz="1200" dirty="0"/>
              <a:t>): indien meerdere runs per week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nl-BE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sz="1200" dirty="0"/>
              <a:t>Pre-</a:t>
            </a:r>
            <a:r>
              <a:rPr lang="nl-BE" sz="1200" dirty="0" err="1"/>
              <a:t>capture</a:t>
            </a:r>
            <a:endParaRPr lang="nl-BE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sz="1200" dirty="0" err="1"/>
              <a:t>Capture</a:t>
            </a:r>
            <a:r>
              <a:rPr lang="nl-BE" sz="1200" dirty="0"/>
              <a:t> (overnacht)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sz="1200" dirty="0"/>
              <a:t>Post-</a:t>
            </a:r>
            <a:r>
              <a:rPr lang="nl-BE" sz="1200" dirty="0" err="1"/>
              <a:t>capture</a:t>
            </a:r>
            <a:endParaRPr lang="nl-B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BE" sz="1200" dirty="0"/>
          </a:p>
        </p:txBody>
      </p:sp>
      <p:sp>
        <p:nvSpPr>
          <p:cNvPr id="10" name="Tekstvak 9"/>
          <p:cNvSpPr txBox="1"/>
          <p:nvPr/>
        </p:nvSpPr>
        <p:spPr>
          <a:xfrm>
            <a:off x="141317" y="2949064"/>
            <a:ext cx="108593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l-BE" dirty="0"/>
              <a:t>Start NGS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56704" y="3389636"/>
            <a:ext cx="2876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Start </a:t>
            </a:r>
            <a:r>
              <a:rPr lang="nl-BE" sz="1200" dirty="0" err="1"/>
              <a:t>sequencer</a:t>
            </a:r>
            <a:r>
              <a:rPr lang="nl-BE" sz="1200" dirty="0"/>
              <a:t> (DNA + RNA): donderdag </a:t>
            </a:r>
          </a:p>
          <a:p>
            <a:r>
              <a:rPr lang="nl-BE" sz="1200" dirty="0"/>
              <a:t>  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Start </a:t>
            </a:r>
            <a:r>
              <a:rPr lang="nl-BE" sz="1200" dirty="0" err="1"/>
              <a:t>sequencer</a:t>
            </a:r>
            <a:r>
              <a:rPr lang="nl-BE" sz="1200" dirty="0"/>
              <a:t> (DNA </a:t>
            </a:r>
            <a:r>
              <a:rPr lang="nl-BE" sz="1200" dirty="0" err="1"/>
              <a:t>only</a:t>
            </a:r>
            <a:r>
              <a:rPr lang="nl-BE" sz="1200" dirty="0"/>
              <a:t>): </a:t>
            </a:r>
          </a:p>
          <a:p>
            <a:r>
              <a:rPr lang="nl-BE" sz="1200" dirty="0"/>
              <a:t>     woensdag </a:t>
            </a:r>
          </a:p>
          <a:p>
            <a:r>
              <a:rPr lang="nl-BE" sz="1200" dirty="0"/>
              <a:t>     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409831" y="2949064"/>
            <a:ext cx="141968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l-BE" dirty="0"/>
              <a:t>Rapportering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925218" y="3389636"/>
            <a:ext cx="3433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Data beschikbaar (DNA &amp; RNA):  vrijdag</a:t>
            </a:r>
          </a:p>
          <a:p>
            <a:r>
              <a:rPr lang="nl-BE" sz="1200" dirty="0"/>
              <a:t>     (voormiddag)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Data beschikbaar (DNA </a:t>
            </a:r>
            <a:r>
              <a:rPr lang="nl-BE" sz="1200" dirty="0" err="1"/>
              <a:t>only</a:t>
            </a:r>
            <a:r>
              <a:rPr lang="nl-BE" sz="1200" dirty="0"/>
              <a:t>):  donderdag</a:t>
            </a:r>
          </a:p>
          <a:p>
            <a:r>
              <a:rPr lang="nl-BE" sz="1200" dirty="0"/>
              <a:t>     (voormiddag)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Wekelijks NGS overleg op vrijdag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sz="1200" dirty="0"/>
              <a:t>Patholoog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sz="1200" dirty="0"/>
              <a:t>Moleculair bioloog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sz="1200" dirty="0"/>
              <a:t>Behandelende artsen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7425174" y="2945656"/>
            <a:ext cx="18659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l-BE" dirty="0"/>
              <a:t>Samenstelling run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7940561" y="3460876"/>
            <a:ext cx="3433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(</a:t>
            </a:r>
            <a:r>
              <a:rPr lang="nl-BE" sz="1200" dirty="0" err="1"/>
              <a:t>ffpe</a:t>
            </a:r>
            <a:r>
              <a:rPr lang="nl-BE" sz="1200" dirty="0"/>
              <a:t>) DNA &amp; (</a:t>
            </a:r>
            <a:r>
              <a:rPr lang="nl-BE" sz="1200" dirty="0" err="1"/>
              <a:t>ffpe</a:t>
            </a:r>
            <a:r>
              <a:rPr lang="nl-BE" sz="1200" dirty="0"/>
              <a:t>) RNA: maximaal 26 stalen per flow </a:t>
            </a:r>
            <a:r>
              <a:rPr lang="nl-BE" sz="1200" dirty="0" err="1"/>
              <a:t>cell</a:t>
            </a:r>
            <a:r>
              <a:rPr lang="nl-BE" sz="1200" dirty="0"/>
              <a:t> doch kan wijzigen.  </a:t>
            </a:r>
          </a:p>
          <a:p>
            <a:r>
              <a:rPr lang="nl-BE" sz="1200" dirty="0"/>
              <a:t>     (minimaal 4 stalen per type </a:t>
            </a:r>
            <a:r>
              <a:rPr lang="nl-BE" sz="1200" dirty="0" err="1"/>
              <a:t>library</a:t>
            </a:r>
            <a:r>
              <a:rPr lang="nl-BE" sz="1200" dirty="0"/>
              <a:t> </a:t>
            </a:r>
            <a:r>
              <a:rPr lang="nl-BE" sz="1200" dirty="0" err="1"/>
              <a:t>prep</a:t>
            </a:r>
            <a:r>
              <a:rPr lang="nl-BE" sz="1200" dirty="0"/>
              <a:t>) </a:t>
            </a:r>
          </a:p>
          <a:p>
            <a:endParaRPr lang="nl-BE" sz="1200" dirty="0"/>
          </a:p>
          <a:p>
            <a:r>
              <a:rPr lang="nl-BE" sz="1000" dirty="0"/>
              <a:t>Het gewicht van elk panel wordt toegekend via </a:t>
            </a:r>
            <a:r>
              <a:rPr lang="nl-BE" sz="1000" dirty="0" err="1"/>
              <a:t>PALtot</a:t>
            </a:r>
            <a:r>
              <a:rPr lang="nl-BE" sz="1000" dirty="0"/>
              <a:t>. </a:t>
            </a:r>
            <a:r>
              <a:rPr lang="nl-BE" sz="1000" dirty="0" err="1"/>
              <a:t>Cfr</a:t>
            </a:r>
            <a:r>
              <a:rPr lang="nl-BE" sz="1000" dirty="0"/>
              <a:t> Rekenblad </a:t>
            </a:r>
            <a:r>
              <a:rPr lang="nl-BE" sz="1000" dirty="0" err="1"/>
              <a:t>Nextseq</a:t>
            </a:r>
            <a:endParaRPr lang="nl-BE" sz="1000" dirty="0"/>
          </a:p>
          <a:p>
            <a:endParaRPr lang="nl-BE" sz="1200" dirty="0"/>
          </a:p>
        </p:txBody>
      </p:sp>
      <p:sp>
        <p:nvSpPr>
          <p:cNvPr id="16" name="Tekstvak 15"/>
          <p:cNvSpPr txBox="1"/>
          <p:nvPr/>
        </p:nvSpPr>
        <p:spPr>
          <a:xfrm>
            <a:off x="83975" y="5055935"/>
            <a:ext cx="188013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l-BE" dirty="0"/>
              <a:t>Technische details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599362" y="5496507"/>
            <a:ext cx="5568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Extractie: </a:t>
            </a:r>
            <a:r>
              <a:rPr lang="nl-BE" sz="1200" dirty="0" err="1"/>
              <a:t>Promega</a:t>
            </a:r>
            <a:r>
              <a:rPr lang="nl-BE" sz="1200" dirty="0"/>
              <a:t> RSC instrument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 err="1"/>
              <a:t>Nextseq</a:t>
            </a:r>
            <a:r>
              <a:rPr lang="nl-BE" sz="1200" dirty="0"/>
              <a:t> 550 DX (RUO mode – </a:t>
            </a:r>
            <a:r>
              <a:rPr lang="nl-BE" sz="1200" dirty="0" err="1"/>
              <a:t>fastq</a:t>
            </a:r>
            <a:r>
              <a:rPr lang="nl-BE" sz="1200" dirty="0"/>
              <a:t> </a:t>
            </a:r>
            <a:r>
              <a:rPr lang="nl-BE" sz="1200" dirty="0" err="1"/>
              <a:t>only</a:t>
            </a:r>
            <a:r>
              <a:rPr lang="nl-BE" sz="12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2*74 (150 </a:t>
            </a:r>
            <a:r>
              <a:rPr lang="nl-BE" sz="1200" dirty="0" err="1"/>
              <a:t>cycles</a:t>
            </a:r>
            <a:r>
              <a:rPr lang="nl-BE" sz="1200" dirty="0"/>
              <a:t>) MID output flow </a:t>
            </a:r>
            <a:r>
              <a:rPr lang="nl-BE" sz="1200" dirty="0" err="1"/>
              <a:t>cell</a:t>
            </a:r>
            <a:endParaRPr lang="nl-B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+-24 stalen per run (kan wijzigen)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TWIST </a:t>
            </a:r>
            <a:r>
              <a:rPr lang="nl-BE" sz="1200" dirty="0" err="1"/>
              <a:t>custom</a:t>
            </a:r>
            <a:r>
              <a:rPr lang="nl-BE" sz="1200" dirty="0"/>
              <a:t> </a:t>
            </a:r>
            <a:r>
              <a:rPr lang="nl-BE" sz="1200" dirty="0" err="1"/>
              <a:t>probes</a:t>
            </a:r>
            <a:r>
              <a:rPr lang="nl-BE" sz="1200" dirty="0"/>
              <a:t> &amp; </a:t>
            </a:r>
            <a:r>
              <a:rPr lang="nl-BE" sz="1200" dirty="0" err="1"/>
              <a:t>library</a:t>
            </a:r>
            <a:r>
              <a:rPr lang="nl-BE" sz="1200" dirty="0"/>
              <a:t> </a:t>
            </a:r>
            <a:r>
              <a:rPr lang="nl-BE" sz="1200" dirty="0" err="1"/>
              <a:t>prep</a:t>
            </a:r>
            <a:endParaRPr lang="nl-B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AZSL </a:t>
            </a:r>
            <a:r>
              <a:rPr lang="nl-BE" sz="1200" dirty="0" err="1"/>
              <a:t>BioIT</a:t>
            </a:r>
            <a:r>
              <a:rPr lang="nl-BE" sz="1200" dirty="0"/>
              <a:t> &amp; rapporteringspipeline (lab-</a:t>
            </a:r>
            <a:r>
              <a:rPr lang="nl-BE" sz="1200" dirty="0" err="1"/>
              <a:t>developed</a:t>
            </a:r>
            <a:r>
              <a:rPr lang="nl-BE" sz="1200" dirty="0"/>
              <a:t>)</a:t>
            </a:r>
          </a:p>
        </p:txBody>
      </p:sp>
      <p:cxnSp>
        <p:nvCxnSpPr>
          <p:cNvPr id="19" name="Rechte verbindingslijn met pijl 18"/>
          <p:cNvCxnSpPr/>
          <p:nvPr/>
        </p:nvCxnSpPr>
        <p:spPr>
          <a:xfrm>
            <a:off x="2307035" y="870627"/>
            <a:ext cx="698269" cy="8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>
            <a:off x="6051646" y="878940"/>
            <a:ext cx="698269" cy="8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>
            <a:off x="1810917" y="3132909"/>
            <a:ext cx="698269" cy="8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>
            <a:off x="5723556" y="3136014"/>
            <a:ext cx="698269" cy="8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393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7" y="0"/>
            <a:ext cx="5288293" cy="108896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12" y="1438104"/>
            <a:ext cx="5093755" cy="5320143"/>
          </a:xfrm>
          <a:prstGeom prst="rect">
            <a:avLst/>
          </a:prstGeom>
        </p:spPr>
      </p:pic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059142"/>
              </p:ext>
            </p:extLst>
          </p:nvPr>
        </p:nvGraphicFramePr>
        <p:xfrm>
          <a:off x="5769336" y="1576245"/>
          <a:ext cx="4892820" cy="5022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9670">
                  <a:extLst>
                    <a:ext uri="{9D8B030D-6E8A-4147-A177-3AD203B41FA5}">
                      <a16:colId xmlns:a16="http://schemas.microsoft.com/office/drawing/2014/main" val="3181849613"/>
                    </a:ext>
                  </a:extLst>
                </a:gridCol>
                <a:gridCol w="2602033">
                  <a:extLst>
                    <a:ext uri="{9D8B030D-6E8A-4147-A177-3AD203B41FA5}">
                      <a16:colId xmlns:a16="http://schemas.microsoft.com/office/drawing/2014/main" val="2693575569"/>
                    </a:ext>
                  </a:extLst>
                </a:gridCol>
                <a:gridCol w="1631117">
                  <a:extLst>
                    <a:ext uri="{9D8B030D-6E8A-4147-A177-3AD203B41FA5}">
                      <a16:colId xmlns:a16="http://schemas.microsoft.com/office/drawing/2014/main" val="1471401373"/>
                    </a:ext>
                  </a:extLst>
                </a:gridCol>
              </a:tblGrid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Afkorting</a:t>
                      </a:r>
                      <a:endParaRPr lang="nl-BE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Beschrijving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Origine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23278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CRC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Colorectaal 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Dikke darm - colon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5878"/>
                  </a:ext>
                </a:extLst>
              </a:tr>
              <a:tr h="300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NSCLC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Non-small </a:t>
                      </a:r>
                      <a:r>
                        <a:rPr lang="nl-NL" sz="1000" dirty="0" err="1">
                          <a:solidFill>
                            <a:schemeClr val="tx1"/>
                          </a:solidFill>
                          <a:effectLst/>
                        </a:rPr>
                        <a:t>cell</a:t>
                      </a: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1000" dirty="0" err="1">
                          <a:solidFill>
                            <a:schemeClr val="tx1"/>
                          </a:solidFill>
                          <a:effectLst/>
                        </a:rPr>
                        <a:t>lung</a:t>
                      </a: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1000" dirty="0" err="1">
                          <a:solidFill>
                            <a:schemeClr val="tx1"/>
                          </a:solidFill>
                          <a:effectLst/>
                        </a:rPr>
                        <a:t>cancer</a:t>
                      </a: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 (niet-kleincellig longcarcinoom)</a:t>
                      </a:r>
                      <a:endParaRPr lang="nl-BE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Long - spino, adeno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25244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SCLC</a:t>
                      </a:r>
                      <a:endParaRPr lang="nl-BE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Small cell lung cancer ~kleincellige longcarcinoom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Long</a:t>
                      </a:r>
                      <a:endParaRPr lang="nl-BE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69302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NEC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Neuro-endocrien 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41720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CUMEL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Cutaan Melanoom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Huid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26728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UVMEL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Uveaal melanoom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Melanoom in het oog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09908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GISTDA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Gastro-intestinale stromale tumor darm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darm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256768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GISTMA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Gastro-intestinale stromale tumor maag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Maag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55524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PANC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Pancreas adenocarcinoom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Pancreas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63310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CHOL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Cholangiocarcinoom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Galwegen</a:t>
                      </a:r>
                      <a:endParaRPr lang="nl-BE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35716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HGSOC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Hoog gradig sereus ovariumcarcinoom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Ovaria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601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SKB3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Schildklier Bethesda 3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Vermoeden schildklierneoplasie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67507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MTC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Medullair schildklier (Thyroid) 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Schildklier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8209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SKCA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Schildkliercarcinoom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Schildklier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415906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UTENDO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Uterus endometrioid 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Baarmoeder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05618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UTSER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Uterus sereus 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Baarmoeder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5318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GBM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Glioblastoom 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Hersenen - gliale tumor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63426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ASTRO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Astrocytoom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Hersenen - gliale tumor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12541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OLIGO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Oligodendroglioom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Hersenen - gliale tumor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56022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GLIA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Glioom (non-GBM/ASTRO/OLIGO)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Hersenen - gliale tumor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90524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BORST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Borstcarcinoom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Borst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751034"/>
                  </a:ext>
                </a:extLst>
              </a:tr>
              <a:tr h="300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CRPC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Castratie-resistent prostaatcarcinoom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Prostaatcarcinoom progressief op hormoonbehandeling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49890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HNSCC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Hoofd en hals spinocellulair 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Hoofd- en halsregio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59705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RCC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Renaal cel 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Nier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27967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TCC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Transitioneel cel 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Blaas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56184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MAAG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Maagcarcinoom</a:t>
                      </a:r>
                      <a:endParaRPr lang="nl-BE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Maag</a:t>
                      </a:r>
                      <a:endParaRPr lang="nl-BE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681541"/>
                  </a:ext>
                </a:extLst>
              </a:tr>
            </a:tbl>
          </a:graphicData>
        </a:graphic>
      </p:graphicFrame>
      <p:sp>
        <p:nvSpPr>
          <p:cNvPr id="8" name="Afgeronde rechthoek 7"/>
          <p:cNvSpPr/>
          <p:nvPr/>
        </p:nvSpPr>
        <p:spPr>
          <a:xfrm>
            <a:off x="1660849" y="1410110"/>
            <a:ext cx="2435290" cy="241403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1" name="Rechte verbindingslijn met pijl 10"/>
          <p:cNvCxnSpPr/>
          <p:nvPr/>
        </p:nvCxnSpPr>
        <p:spPr>
          <a:xfrm flipV="1">
            <a:off x="1119676" y="1772816"/>
            <a:ext cx="205273" cy="2371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flipH="1" flipV="1">
            <a:off x="3256384" y="1782147"/>
            <a:ext cx="158619" cy="2464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/>
        </p:nvSpPr>
        <p:spPr>
          <a:xfrm>
            <a:off x="5699760" y="414713"/>
            <a:ext cx="42788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ELKE AANVRAAG VOLLEDIG IN TE VULLEN!! </a:t>
            </a:r>
          </a:p>
          <a:p>
            <a:r>
              <a:rPr lang="nl-BE" sz="1200" dirty="0"/>
              <a:t>(optioneel:  ‘</a:t>
            </a:r>
            <a:r>
              <a:rPr lang="nl-BE" sz="1200" dirty="0" err="1"/>
              <a:t>farmacogenetica</a:t>
            </a:r>
            <a:r>
              <a:rPr lang="nl-BE" sz="1200" dirty="0"/>
              <a:t>’ &amp; ‘andere klinische info/vraag’) 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672664" y="1209075"/>
            <a:ext cx="2038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CODES ‘DIAGNOSE’:</a:t>
            </a:r>
          </a:p>
        </p:txBody>
      </p:sp>
    </p:spTree>
    <p:extLst>
      <p:ext uri="{BB962C8B-B14F-4D97-AF65-F5344CB8AC3E}">
        <p14:creationId xmlns:p14="http://schemas.microsoft.com/office/powerpoint/2010/main" val="1342472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CAA4524C-FA05-4ED2-B90F-D7E0CC268ADA}"/>
              </a:ext>
            </a:extLst>
          </p:cNvPr>
          <p:cNvSpPr txBox="1"/>
          <p:nvPr/>
        </p:nvSpPr>
        <p:spPr>
          <a:xfrm>
            <a:off x="83975" y="102636"/>
            <a:ext cx="3396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Genen per indicatie (DNA en RNA)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C0625B8-7A47-4B98-94DA-DF0BD9FFB260}"/>
              </a:ext>
            </a:extLst>
          </p:cNvPr>
          <p:cNvSpPr/>
          <p:nvPr/>
        </p:nvSpPr>
        <p:spPr>
          <a:xfrm>
            <a:off x="678025" y="635735"/>
            <a:ext cx="1015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Op basis van </a:t>
            </a:r>
            <a:r>
              <a:rPr lang="nl-BE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ComPerMed</a:t>
            </a:r>
            <a:r>
              <a:rPr lang="nl-BE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en interne afspraken:</a:t>
            </a:r>
            <a:endParaRPr lang="nl-BE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fontAlgn="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B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81996DA-28AF-44C8-80E6-9085D57816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08789"/>
              </p:ext>
            </p:extLst>
          </p:nvPr>
        </p:nvGraphicFramePr>
        <p:xfrm>
          <a:off x="717174" y="11457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Acrobat Document" showAsIcon="1" r:id="rId3" imgW="914400" imgH="771525" progId="AcroExch.Document.DC">
                  <p:embed/>
                </p:oleObj>
              </mc:Choice>
              <mc:Fallback>
                <p:oleObj name="Acrobat Document" showAsIcon="1" r:id="rId3" imgW="914400" imgH="77152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7174" y="11457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735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412359"/>
              </p:ext>
            </p:extLst>
          </p:nvPr>
        </p:nvGraphicFramePr>
        <p:xfrm>
          <a:off x="4860373" y="3169692"/>
          <a:ext cx="1936171" cy="1792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7496">
                  <a:extLst>
                    <a:ext uri="{9D8B030D-6E8A-4147-A177-3AD203B41FA5}">
                      <a16:colId xmlns:a16="http://schemas.microsoft.com/office/drawing/2014/main" val="3210829099"/>
                    </a:ext>
                  </a:extLst>
                </a:gridCol>
                <a:gridCol w="1038675">
                  <a:extLst>
                    <a:ext uri="{9D8B030D-6E8A-4147-A177-3AD203B41FA5}">
                      <a16:colId xmlns:a16="http://schemas.microsoft.com/office/drawing/2014/main" val="2352227023"/>
                    </a:ext>
                  </a:extLst>
                </a:gridCol>
              </a:tblGrid>
              <a:tr h="448096">
                <a:tc>
                  <a:txBody>
                    <a:bodyPr/>
                    <a:lstStyle/>
                    <a:p>
                      <a:pPr algn="ctr" fontAlgn="ctr"/>
                      <a:endParaRPr lang="nl-BE" sz="800" b="0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SNV,</a:t>
                      </a:r>
                      <a:r>
                        <a:rPr lang="nl-BE" sz="1000" b="0" i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BE" sz="1000" b="0" i="0" u="none" strike="noStrike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indels</a:t>
                      </a:r>
                      <a:r>
                        <a:rPr lang="nl-BE" sz="1000" b="0" i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CNV</a:t>
                      </a:r>
                      <a:endParaRPr lang="nl-BE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011185"/>
                  </a:ext>
                </a:extLst>
              </a:tr>
              <a:tr h="448096">
                <a:tc>
                  <a:txBody>
                    <a:bodyPr/>
                    <a:lstStyle/>
                    <a:p>
                      <a:pPr algn="ctr" fontAlgn="ctr"/>
                      <a:endParaRPr lang="nl-BE" sz="800" b="0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SNV,</a:t>
                      </a:r>
                      <a:r>
                        <a:rPr lang="nl-BE" sz="1000" b="0" i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BE" sz="1000" b="0" i="0" u="none" strike="noStrike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indels</a:t>
                      </a:r>
                      <a:endParaRPr lang="nl-BE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673709"/>
                  </a:ext>
                </a:extLst>
              </a:tr>
              <a:tr h="448096">
                <a:tc>
                  <a:txBody>
                    <a:bodyPr/>
                    <a:lstStyle/>
                    <a:p>
                      <a:pPr algn="ctr" fontAlgn="ctr"/>
                      <a:endParaRPr lang="nl-BE" sz="800" b="0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MSI screening</a:t>
                      </a:r>
                      <a:endParaRPr lang="nl-BE" sz="1000" b="0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038704"/>
                  </a:ext>
                </a:extLst>
              </a:tr>
              <a:tr h="448096">
                <a:tc>
                  <a:txBody>
                    <a:bodyPr/>
                    <a:lstStyle/>
                    <a:p>
                      <a:pPr algn="ctr" fontAlgn="ctr"/>
                      <a:endParaRPr lang="nl-BE" sz="800" b="0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Chrom</a:t>
                      </a:r>
                      <a:r>
                        <a:rPr lang="nl-BE" sz="1000" b="0" i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aberratie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166297"/>
                  </a:ext>
                </a:extLst>
              </a:tr>
            </a:tbl>
          </a:graphicData>
        </a:graphic>
      </p:graphicFrame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412349"/>
              </p:ext>
            </p:extLst>
          </p:nvPr>
        </p:nvGraphicFramePr>
        <p:xfrm>
          <a:off x="7351646" y="3169692"/>
          <a:ext cx="4760821" cy="1795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839">
                  <a:extLst>
                    <a:ext uri="{9D8B030D-6E8A-4147-A177-3AD203B41FA5}">
                      <a16:colId xmlns:a16="http://schemas.microsoft.com/office/drawing/2014/main" val="3210829099"/>
                    </a:ext>
                  </a:extLst>
                </a:gridCol>
                <a:gridCol w="2553982">
                  <a:extLst>
                    <a:ext uri="{9D8B030D-6E8A-4147-A177-3AD203B41FA5}">
                      <a16:colId xmlns:a16="http://schemas.microsoft.com/office/drawing/2014/main" val="2352227023"/>
                    </a:ext>
                  </a:extLst>
                </a:gridCol>
              </a:tblGrid>
              <a:tr h="4488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SNV en (kleine) </a:t>
                      </a:r>
                      <a:r>
                        <a:rPr kumimoji="0" lang="nl-B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indels</a:t>
                      </a:r>
                      <a:endParaRPr kumimoji="0" lang="nl-B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ISO15189 accreditatie aangevraagd (377-MED))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011185"/>
                  </a:ext>
                </a:extLst>
              </a:tr>
              <a:tr h="4488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Copy </a:t>
                      </a:r>
                      <a:r>
                        <a:rPr kumimoji="0" lang="nl-B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number</a:t>
                      </a:r>
                      <a:r>
                        <a:rPr kumimoji="0" lang="nl-B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B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variation</a:t>
                      </a:r>
                      <a:r>
                        <a:rPr kumimoji="0" lang="nl-B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(CNV)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GEEN ISO15189 accreditatie aangevraagd (377-MED)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673709"/>
                  </a:ext>
                </a:extLst>
              </a:tr>
              <a:tr h="4488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Microsatelliet instabiliteit (MSI)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GEEN ISO15189 accreditatie aangevraagd (377-MED)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038704"/>
                  </a:ext>
                </a:extLst>
              </a:tr>
              <a:tr h="4488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900" b="0" i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Chromosomale aberratie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B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GEEN ISO15189 accreditatie aangevraagd (377-MED)</a:t>
                      </a:r>
                    </a:p>
                    <a:p>
                      <a:pPr algn="ctr" fontAlgn="ctr"/>
                      <a:endParaRPr lang="nl-BE" sz="9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166297"/>
                  </a:ext>
                </a:extLst>
              </a:tr>
            </a:tbl>
          </a:graphicData>
        </a:graphic>
      </p:graphicFrame>
      <p:sp>
        <p:nvSpPr>
          <p:cNvPr id="12" name="Tekstvak 11"/>
          <p:cNvSpPr txBox="1"/>
          <p:nvPr/>
        </p:nvSpPr>
        <p:spPr>
          <a:xfrm>
            <a:off x="6881203" y="19279"/>
            <a:ext cx="2073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/>
              <a:t>(FFPE) DNA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762446" y="1333165"/>
            <a:ext cx="2200474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BE" sz="1200" dirty="0"/>
              <a:t>Grootte vaste tumor DNA panel:</a:t>
            </a:r>
          </a:p>
          <a:p>
            <a:pPr lvl="0"/>
            <a:r>
              <a:rPr lang="nl-BE" sz="900" dirty="0"/>
              <a:t>129 genen voor SNV/</a:t>
            </a:r>
            <a:r>
              <a:rPr lang="nl-BE" sz="900" dirty="0" err="1"/>
              <a:t>indel</a:t>
            </a:r>
            <a:r>
              <a:rPr lang="nl-BE" sz="900" dirty="0"/>
              <a:t>/CNV</a:t>
            </a:r>
          </a:p>
          <a:p>
            <a:pPr lvl="0"/>
            <a:r>
              <a:rPr lang="nl-BE" sz="900" dirty="0"/>
              <a:t>36 microsatellieten</a:t>
            </a:r>
          </a:p>
          <a:p>
            <a:pPr lvl="0"/>
            <a:r>
              <a:rPr lang="nl-BE" sz="900" dirty="0"/>
              <a:t>1465 SNP posities over 1p, 19q, 10, 7</a:t>
            </a:r>
          </a:p>
          <a:p>
            <a:pPr lvl="0"/>
            <a:r>
              <a:rPr lang="nl-BE" sz="900" dirty="0"/>
              <a:t>0,54Mbp target grootte</a:t>
            </a:r>
          </a:p>
          <a:p>
            <a:pPr lvl="0"/>
            <a:r>
              <a:rPr lang="nl-BE" sz="900" dirty="0"/>
              <a:t>5134 </a:t>
            </a:r>
            <a:r>
              <a:rPr lang="nl-BE" sz="900" dirty="0" err="1"/>
              <a:t>probes</a:t>
            </a:r>
            <a:endParaRPr lang="nl-BE" sz="900" dirty="0"/>
          </a:p>
          <a:p>
            <a:pPr algn="ctr"/>
            <a:endParaRPr lang="nl-BE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1424EDE-9FAC-4FC6-BB67-90B6A611613B}"/>
              </a:ext>
            </a:extLst>
          </p:cNvPr>
          <p:cNvSpPr txBox="1"/>
          <p:nvPr/>
        </p:nvSpPr>
        <p:spPr>
          <a:xfrm>
            <a:off x="5206874" y="5674957"/>
            <a:ext cx="139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err="1"/>
              <a:t>TranscriptIDs</a:t>
            </a:r>
            <a:endParaRPr lang="nl-BE" dirty="0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F369A54A-1C03-4707-80B2-45AE5B34F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910575"/>
              </p:ext>
            </p:extLst>
          </p:nvPr>
        </p:nvGraphicFramePr>
        <p:xfrm>
          <a:off x="79533" y="195345"/>
          <a:ext cx="4600064" cy="57806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9253">
                  <a:extLst>
                    <a:ext uri="{9D8B030D-6E8A-4147-A177-3AD203B41FA5}">
                      <a16:colId xmlns:a16="http://schemas.microsoft.com/office/drawing/2014/main" val="2543329807"/>
                    </a:ext>
                  </a:extLst>
                </a:gridCol>
                <a:gridCol w="614107">
                  <a:extLst>
                    <a:ext uri="{9D8B030D-6E8A-4147-A177-3AD203B41FA5}">
                      <a16:colId xmlns:a16="http://schemas.microsoft.com/office/drawing/2014/main" val="4108619990"/>
                    </a:ext>
                  </a:extLst>
                </a:gridCol>
                <a:gridCol w="470176">
                  <a:extLst>
                    <a:ext uri="{9D8B030D-6E8A-4147-A177-3AD203B41FA5}">
                      <a16:colId xmlns:a16="http://schemas.microsoft.com/office/drawing/2014/main" val="779936648"/>
                    </a:ext>
                  </a:extLst>
                </a:gridCol>
                <a:gridCol w="556900">
                  <a:extLst>
                    <a:ext uri="{9D8B030D-6E8A-4147-A177-3AD203B41FA5}">
                      <a16:colId xmlns:a16="http://schemas.microsoft.com/office/drawing/2014/main" val="2115349757"/>
                    </a:ext>
                  </a:extLst>
                </a:gridCol>
                <a:gridCol w="1350443">
                  <a:extLst>
                    <a:ext uri="{9D8B030D-6E8A-4147-A177-3AD203B41FA5}">
                      <a16:colId xmlns:a16="http://schemas.microsoft.com/office/drawing/2014/main" val="592460444"/>
                    </a:ext>
                  </a:extLst>
                </a:gridCol>
                <a:gridCol w="879185">
                  <a:extLst>
                    <a:ext uri="{9D8B030D-6E8A-4147-A177-3AD203B41FA5}">
                      <a16:colId xmlns:a16="http://schemas.microsoft.com/office/drawing/2014/main" val="3010163563"/>
                    </a:ext>
                  </a:extLst>
                </a:gridCol>
              </a:tblGrid>
              <a:tr h="1800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NRAS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IDH2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VHL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TSC1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MSI_NR27_BIRC3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1p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058932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NOTCH2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TSC2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POLQ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NOTCH1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MSI_NR22_STT3A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19q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427813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MCL1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PALB2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RAF1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CDKN2A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MSI_FAM111B_pancancer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13q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346722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NTRK1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FANCA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FOXL2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GNAQ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MSI_MALAT1_Cortes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10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829353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DDR2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NF1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ATR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PTCH1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MSI_SETD1B_pancancer_t2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7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846209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SDHB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RAD51D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PIK3CA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EIF1AX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MSI_KDM5A_pancancer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796196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H3F3A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CDK12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MLH1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BCOR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MSI_FAM60A_Cortes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988498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ARID1A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ERBB2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CTNNB1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ARAF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MSI_NR21_SLC7A8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649580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RAD54L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BRCA1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SETD2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AR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MSI_14orf169_Cortes_RIOX1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6780224"/>
                  </a:ext>
                </a:extLst>
              </a:tr>
              <a:tr h="1282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DPYD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RAD51C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BAP1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MSI_BTBD7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4514243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SUFU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BRIP1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PBRM1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MSI_RYR3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110340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FGFR2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TP53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FBXW7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MSI_MEIS2_Cortes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8538491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RET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SMAD4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FGFR3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MSI_RFX1_Cortes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19153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ARID5B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YES1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FAT1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MSI_INSIG2_Cortes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191386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TET1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KEAP1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PDGFRA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MSI_ACVR2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9400124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GATA3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SMARCA4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KIT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MSI_MYL1_cortes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919175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PTEN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STK11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KDR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MSI_NR24_ZNF2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323225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ATM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CCNE1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FAM175A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MSI_SULF2_3UTR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551650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CHEK1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GNA11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APC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MSI_DDX27_pancancer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122536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MYOD1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CIC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TERT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MSI_DIDO_3UTR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484910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HRAS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ERCC2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EGFR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MSI_EWSR1_pr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304858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MEN1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POLD1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PMS2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MSI_TGFBR2_Cortes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26776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CCND1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PPP2R1A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CDK6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MSI:Exon-OSC9_pancancer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803495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MRE11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SF3B1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MYC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MSI_UGDH_Cortes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545951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POLE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IDH1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FGFR1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MSI_BAT25_KIT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508156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SLCO1B1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ERBB4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KAT6A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MSI_SEC31A_Cortes_pancancer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086330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KRAS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BARD1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ELOC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MSI_PIK3R1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0262849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ERBB3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UGT1A1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NBN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MSI_ADTRP_Cortes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357185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GLI1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ALK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PDGFRB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MSI_TTK_pancancer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048962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CDK4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MSH2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FGFR4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MSI_CAT25_CASP2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170261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MDM2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MSH6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SDHA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MSI_MLL3_pancancer_t2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868518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BRCA2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FANCL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PIK3R1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MSI_ELFN1_MSI_08_pr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866407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RB1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PTPRT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ROS1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MSI_GARS_Cortes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024717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AKT1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GNAS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ESR1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MSI_PRKDC_pancancer_t2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54532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FANCM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PAK5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H3C2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MSI_PHF2_pancancer_t2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363414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RAD51B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LZTR1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H3C3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MSI_TSR2_pancancer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261061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DICER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SMARCB1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EPHA7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211521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MGA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CHEK2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MET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446266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MAP2K1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NF2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SMO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358955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NTRK3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SOX10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BRAF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9" marR="7199" marT="71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283079"/>
                  </a:ext>
                </a:extLst>
              </a:tr>
            </a:tbl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2B60F00-2121-4943-8345-C8F926D2A8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710912"/>
              </p:ext>
            </p:extLst>
          </p:nvPr>
        </p:nvGraphicFramePr>
        <p:xfrm>
          <a:off x="5449128" y="60864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Worksheet" showAsIcon="1" r:id="rId3" imgW="914400" imgH="771525" progId="Excel.Sheet.12">
                  <p:embed/>
                </p:oleObj>
              </mc:Choice>
              <mc:Fallback>
                <p:oleObj name="Worksheet" showAsIcon="1" r:id="rId3" imgW="914400" imgH="771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9128" y="60864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3500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83975" y="121164"/>
          <a:ext cx="1179786" cy="62906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9786">
                  <a:extLst>
                    <a:ext uri="{9D8B030D-6E8A-4147-A177-3AD203B41FA5}">
                      <a16:colId xmlns:a16="http://schemas.microsoft.com/office/drawing/2014/main" val="442667453"/>
                    </a:ext>
                  </a:extLst>
                </a:gridCol>
              </a:tblGrid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ABL1_ex4_G250-E255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493117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ABL1_ex5_V299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204277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ABL1_ex6_T315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533772"/>
                  </a:ext>
                </a:extLst>
              </a:tr>
              <a:tr h="21186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ABL1_ex7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518868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ABL1_ex8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671858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ABL1_ex9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243065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ANKRD26_full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677719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ARID1A_full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37077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ASXL1_full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725969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 err="1">
                          <a:effectLst/>
                        </a:rPr>
                        <a:t>ATM_full</a:t>
                      </a:r>
                      <a:r>
                        <a:rPr lang="nl-BE" sz="800" u="none" strike="noStrike" dirty="0">
                          <a:effectLst/>
                        </a:rPr>
                        <a:t>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u="none" strike="noStrike" dirty="0">
                        <a:effectLst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138985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 err="1">
                          <a:effectLst/>
                        </a:rPr>
                        <a:t>BCOR_full</a:t>
                      </a:r>
                      <a:r>
                        <a:rPr lang="nl-BE" sz="800" u="none" strike="noStrike" dirty="0">
                          <a:effectLst/>
                        </a:rPr>
                        <a:t>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50278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 err="1">
                          <a:effectLst/>
                        </a:rPr>
                        <a:t>BCORL_full</a:t>
                      </a:r>
                      <a:r>
                        <a:rPr lang="nl-BE" sz="800" u="none" strike="noStrike" dirty="0">
                          <a:effectLst/>
                        </a:rPr>
                        <a:t>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584896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BIRC3_full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584229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BCL2_ex1</a:t>
                      </a: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286317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BCL2_ex2</a:t>
                      </a: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769009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BRAF_ex11_G469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170275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>
                          <a:effectLst/>
                        </a:rPr>
                        <a:t>BRAF_ex15_V600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769798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BTK_ex11_T316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71496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BTK_ex15_C474_C481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673254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BTK_ex16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132634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CALR_ex9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844768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CBL_ex8_9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453196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CBL_ex12_S675-A678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668388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CBLB_ex10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196968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CBLB_ex9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195937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CBLC_ex9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0592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CCND3_ex5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144955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CD79B_full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031150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CDKN1B_ex1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771335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CDKN1B_ex2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074377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CDKN2A_ex2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268583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 err="1">
                          <a:effectLst/>
                        </a:rPr>
                        <a:t>CEBPA_full</a:t>
                      </a:r>
                      <a:r>
                        <a:rPr lang="nl-BE" sz="800" u="none" strike="noStrike" dirty="0">
                          <a:effectLst/>
                        </a:rPr>
                        <a:t>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519244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CSF1R_full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596929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CSF3R_ex14_16_T618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290634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CSF3R_ex17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328569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CXCR4_ex1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28904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CXCR4_ex2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533099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DDX41_full_length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238137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DNMT3A_full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397331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 err="1">
                          <a:effectLst/>
                        </a:rPr>
                        <a:t>EED_full</a:t>
                      </a:r>
                      <a:r>
                        <a:rPr lang="nl-BE" sz="800" u="none" strike="noStrike" dirty="0">
                          <a:effectLst/>
                        </a:rPr>
                        <a:t>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037476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ELANE_full</a:t>
                      </a:r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91024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ETNK1_full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45157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ETV6_full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092909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EZH2_full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598724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FBXW7_full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868539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FLT3_ex20_D835_Y842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253115"/>
                  </a:ext>
                </a:extLst>
              </a:tr>
            </a:tbl>
          </a:graphicData>
        </a:graphic>
      </p:graphicFrame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1412675" y="121164"/>
          <a:ext cx="1299524" cy="6162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9524">
                  <a:extLst>
                    <a:ext uri="{9D8B030D-6E8A-4147-A177-3AD203B41FA5}">
                      <a16:colId xmlns:a16="http://schemas.microsoft.com/office/drawing/2014/main" val="1406036503"/>
                    </a:ext>
                  </a:extLst>
                </a:gridCol>
              </a:tblGrid>
              <a:tr h="1262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FLT3_ex14_15_ITD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597509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GATA2_full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254681"/>
                  </a:ext>
                </a:extLst>
              </a:tr>
              <a:tr h="13090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GNAS_ex8_9_R201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241023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H3F3A_K28_G35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542434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HRAS_ex2_3_G12_Q61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42445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IDH1_ex4_R132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183684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IDH2_ex4_R140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592474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IKZF1_ex5</a:t>
                      </a: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696876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JAK1_ex4, 5, 6, 7, 13, 14</a:t>
                      </a: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029520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JAK2_ex14_V617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199791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JAK2_ex12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351648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KDM6A_ex12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409930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KDM6A_ex22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245535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KDM6A_ex23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700682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KDM6A_ex24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339232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KDM6A_ex25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127390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KDM6A_ex26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296241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KIT_ex10_11_K550-L576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908505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KIT_ex13_K642-V654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059310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KIT_ex14_T670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162502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KIT_ex17_D816-Y823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901072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KIT_ex19_R888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030679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KIT_ex2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278502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KIT_ex8_D419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491196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KIT_ex9_S501-F504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853722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KLF2_full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04225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KRAS_ex2_G12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613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KRAS_ex3_A59-Q61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04869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KRAS_ex4_K117-A146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420239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MAP2K1_ex2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7734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MAP2K1_ex3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529752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MPL_ex10_S505-W515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388380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MYD88_ex3_4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28902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MYD88_ex5_L265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573713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NF1_full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104439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NFE2_ex2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850200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NFE2_ex3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36916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NOTCH1_ex28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389414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NOTCH1_ex26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108909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NOTCH1_ex27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139281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NOTCH1_ex34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173458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NOTCH2_R2400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108348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NPM1_ex7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623965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NPM1_ex10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907930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NPM1_ex11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331049"/>
                  </a:ext>
                </a:extLst>
              </a:tr>
            </a:tbl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877144"/>
              </p:ext>
            </p:extLst>
          </p:nvPr>
        </p:nvGraphicFramePr>
        <p:xfrm>
          <a:off x="2861112" y="121164"/>
          <a:ext cx="1163187" cy="6379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3187">
                  <a:extLst>
                    <a:ext uri="{9D8B030D-6E8A-4147-A177-3AD203B41FA5}">
                      <a16:colId xmlns:a16="http://schemas.microsoft.com/office/drawing/2014/main" val="2324091487"/>
                    </a:ext>
                  </a:extLst>
                </a:gridCol>
              </a:tblGrid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NRAS_ex2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811719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NRAS_ex3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42549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NRAS_ex4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091437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NUDT15_ex1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619370"/>
                  </a:ext>
                </a:extLst>
              </a:tr>
              <a:tr h="11041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NUDT15_ex2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795689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NUDT15_ex3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046326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PDGFRA_ex12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313479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PDGFRA_ex14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974413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PDGFRA_ex15_T674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681683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PDGFRA_ex16_R748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53832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PDGFRA_ex18_D842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647392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PHF6_full </a:t>
                      </a:r>
                      <a:r>
                        <a:rPr lang="nl-BE" sz="700" u="none" strike="noStrike" dirty="0" err="1">
                          <a:effectLst/>
                        </a:rPr>
                        <a:t>length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53713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PIGA_full</a:t>
                      </a:r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B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026999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PLCG2_ex19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72931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PLCG2_ex20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33272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PLCG2_ex24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978484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PLCG2_ex27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49806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PLCG2_ex30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500628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PPM1D_full </a:t>
                      </a:r>
                      <a:r>
                        <a:rPr lang="nl-BE" sz="700" u="none" strike="noStrike" dirty="0" err="1">
                          <a:effectLst/>
                        </a:rPr>
                        <a:t>length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315917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PTPN11_ex3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978648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PTPN11_ex7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013457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PTPN11_ex8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328928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PTPN11_ex9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64533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PTPN11_ex10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038567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PTPN11_ex11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603309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PTPN11_ex12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419599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PTPN11_ex13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829700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RAD21_full </a:t>
                      </a:r>
                      <a:r>
                        <a:rPr lang="nl-BE" sz="700" u="none" strike="noStrike" dirty="0" err="1">
                          <a:effectLst/>
                        </a:rPr>
                        <a:t>length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354512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RHOA_ex2</a:t>
                      </a: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063794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RUNX1_full </a:t>
                      </a:r>
                      <a:r>
                        <a:rPr lang="nl-BE" sz="700" u="none" strike="noStrike" dirty="0" err="1">
                          <a:effectLst/>
                        </a:rPr>
                        <a:t>length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467709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SAMD9L_ex5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631508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SETBP1_ex14_867-874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807566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SF3B1_ex13_14_E622-K666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835973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SF3B1_ex15_16_K700_g742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787920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SH2B3_full length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622420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SRSF2_ex1_P95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222413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STAG2_full </a:t>
                      </a:r>
                      <a:r>
                        <a:rPr lang="nl-BE" sz="700" u="none" strike="noStrike" dirty="0" err="1">
                          <a:effectLst/>
                        </a:rPr>
                        <a:t>length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693626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STAT3_ex20, 21</a:t>
                      </a: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687503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STAT5B_ex15-17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456829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SUZ12_full </a:t>
                      </a:r>
                      <a:r>
                        <a:rPr lang="nl-B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700336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TET2_full </a:t>
                      </a:r>
                      <a:r>
                        <a:rPr lang="nl-BE" sz="700" u="none" strike="noStrike" dirty="0" err="1">
                          <a:effectLst/>
                        </a:rPr>
                        <a:t>length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581051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TP53_full </a:t>
                      </a:r>
                      <a:r>
                        <a:rPr lang="nl-BE" sz="700" u="none" strike="noStrike" dirty="0" err="1">
                          <a:effectLst/>
                        </a:rPr>
                        <a:t>length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606278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 err="1">
                          <a:effectLst/>
                        </a:rPr>
                        <a:t>TPMT_full</a:t>
                      </a:r>
                      <a:r>
                        <a:rPr lang="nl-BE" sz="700" u="none" strike="noStrike" dirty="0">
                          <a:effectLst/>
                        </a:rPr>
                        <a:t> </a:t>
                      </a:r>
                      <a:r>
                        <a:rPr lang="nl-BE" sz="700" u="none" strike="noStrike" dirty="0" err="1">
                          <a:effectLst/>
                        </a:rPr>
                        <a:t>length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412069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TRAF2_full </a:t>
                      </a:r>
                      <a:r>
                        <a:rPr lang="nl-BE" sz="700" u="none" strike="noStrike" dirty="0" err="1">
                          <a:effectLst/>
                        </a:rPr>
                        <a:t>length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197889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U2AF1_ex2_S34F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538512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U2AF1_ex6_Q157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159643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UBA1_full </a:t>
                      </a:r>
                      <a:r>
                        <a:rPr lang="nl-B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462652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WT1_ex7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650114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WT1_ex6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530912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WT1_ex8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275497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WT1_ex9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496100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ZRSR2_full </a:t>
                      </a:r>
                      <a:r>
                        <a:rPr lang="nl-BE" sz="700" u="none" strike="noStrike" dirty="0" err="1">
                          <a:effectLst/>
                        </a:rPr>
                        <a:t>length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098375"/>
                  </a:ext>
                </a:extLst>
              </a:tr>
            </a:tbl>
          </a:graphicData>
        </a:graphic>
      </p:graphicFrame>
      <p:graphicFrame>
        <p:nvGraphicFramePr>
          <p:cNvPr id="18" name="Tabel 17"/>
          <p:cNvGraphicFramePr>
            <a:graphicFrameLocks noGrp="1"/>
          </p:cNvGraphicFramePr>
          <p:nvPr/>
        </p:nvGraphicFramePr>
        <p:xfrm>
          <a:off x="4173213" y="124883"/>
          <a:ext cx="2008990" cy="8344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2122">
                  <a:extLst>
                    <a:ext uri="{9D8B030D-6E8A-4147-A177-3AD203B41FA5}">
                      <a16:colId xmlns:a16="http://schemas.microsoft.com/office/drawing/2014/main" val="646619467"/>
                    </a:ext>
                  </a:extLst>
                </a:gridCol>
                <a:gridCol w="1326868">
                  <a:extLst>
                    <a:ext uri="{9D8B030D-6E8A-4147-A177-3AD203B41FA5}">
                      <a16:colId xmlns:a16="http://schemas.microsoft.com/office/drawing/2014/main" val="467793257"/>
                    </a:ext>
                  </a:extLst>
                </a:gridCol>
              </a:tblGrid>
              <a:tr h="1401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Chromosomale Aberraties</a:t>
                      </a:r>
                    </a:p>
                  </a:txBody>
                  <a:tcPr marL="7009" marR="7009" marT="7009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157025"/>
                  </a:ext>
                </a:extLst>
              </a:tr>
              <a:tr h="14016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17p</a:t>
                      </a:r>
                    </a:p>
                  </a:txBody>
                  <a:tcPr marL="7009" marR="7009" marT="700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SNP’s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717668"/>
                  </a:ext>
                </a:extLst>
              </a:tr>
              <a:tr h="13366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5q</a:t>
                      </a:r>
                    </a:p>
                  </a:txBody>
                  <a:tcPr marL="7009" marR="7009" marT="700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SNP’s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396286"/>
                  </a:ext>
                </a:extLst>
              </a:tr>
              <a:tr h="14016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13q</a:t>
                      </a:r>
                    </a:p>
                  </a:txBody>
                  <a:tcPr marL="7009" marR="7009" marT="700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SNP’s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781499"/>
                  </a:ext>
                </a:extLst>
              </a:tr>
              <a:tr h="14016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11q</a:t>
                      </a:r>
                    </a:p>
                  </a:txBody>
                  <a:tcPr marL="7009" marR="7009" marT="700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SNP’s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79599"/>
                  </a:ext>
                </a:extLst>
              </a:tr>
              <a:tr h="14016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(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p+q</a:t>
                      </a:r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009" marR="7009" marT="700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SNP’s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601720"/>
                  </a:ext>
                </a:extLst>
              </a:tr>
            </a:tbl>
          </a:graphicData>
        </a:graphic>
      </p:graphicFrame>
      <p:sp>
        <p:nvSpPr>
          <p:cNvPr id="25" name="Tekstvak 24"/>
          <p:cNvSpPr txBox="1"/>
          <p:nvPr/>
        </p:nvSpPr>
        <p:spPr>
          <a:xfrm>
            <a:off x="7169437" y="56499"/>
            <a:ext cx="2979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/>
              <a:t>DNA </a:t>
            </a:r>
            <a:r>
              <a:rPr lang="nl-BE" sz="2000" dirty="0"/>
              <a:t>bloed &amp; beenmerg</a:t>
            </a:r>
          </a:p>
        </p:txBody>
      </p:sp>
      <p:graphicFrame>
        <p:nvGraphicFramePr>
          <p:cNvPr id="26" name="Tabel 25"/>
          <p:cNvGraphicFramePr>
            <a:graphicFrameLocks noGrp="1"/>
          </p:cNvGraphicFramePr>
          <p:nvPr/>
        </p:nvGraphicFramePr>
        <p:xfrm>
          <a:off x="4173212" y="2647838"/>
          <a:ext cx="4459059" cy="1191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6960">
                  <a:extLst>
                    <a:ext uri="{9D8B030D-6E8A-4147-A177-3AD203B41FA5}">
                      <a16:colId xmlns:a16="http://schemas.microsoft.com/office/drawing/2014/main" val="3210829099"/>
                    </a:ext>
                  </a:extLst>
                </a:gridCol>
                <a:gridCol w="2392099">
                  <a:extLst>
                    <a:ext uri="{9D8B030D-6E8A-4147-A177-3AD203B41FA5}">
                      <a16:colId xmlns:a16="http://schemas.microsoft.com/office/drawing/2014/main" val="2352227023"/>
                    </a:ext>
                  </a:extLst>
                </a:gridCol>
              </a:tblGrid>
              <a:tr h="3971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SNV en (kleine) </a:t>
                      </a:r>
                      <a:r>
                        <a:rPr kumimoji="0" lang="nl-BE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indels</a:t>
                      </a:r>
                      <a:r>
                        <a:rPr kumimoji="0" lang="nl-B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(incl. CALR 52bp deletie)</a:t>
                      </a:r>
                    </a:p>
                  </a:txBody>
                  <a:tcPr marL="7031" marR="7031" marT="70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ISO15189 geaccrediteerd (377-MED)</a:t>
                      </a:r>
                    </a:p>
                  </a:txBody>
                  <a:tcPr marL="7031" marR="7031" marT="70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011185"/>
                  </a:ext>
                </a:extLst>
              </a:tr>
              <a:tr h="3971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Interne tandem duplicatie (FLT3)</a:t>
                      </a:r>
                    </a:p>
                  </a:txBody>
                  <a:tcPr marL="7031" marR="7031" marT="70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ISO15189 geaccrediteerd (377-MED)</a:t>
                      </a:r>
                    </a:p>
                  </a:txBody>
                  <a:tcPr marL="7031" marR="7031" marT="70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673709"/>
                  </a:ext>
                </a:extLst>
              </a:tr>
              <a:tr h="3971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800" b="0" i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Chromosomale aberratie</a:t>
                      </a:r>
                    </a:p>
                  </a:txBody>
                  <a:tcPr marL="7031" marR="7031" marT="70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8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GEEN ISO15189 accreditatie aangevraagd (377-MED)</a:t>
                      </a:r>
                    </a:p>
                  </a:txBody>
                  <a:tcPr marL="7031" marR="7031" marT="70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166297"/>
                  </a:ext>
                </a:extLst>
              </a:tr>
            </a:tbl>
          </a:graphicData>
        </a:graphic>
      </p:graphicFrame>
      <p:sp>
        <p:nvSpPr>
          <p:cNvPr id="11" name="Tekstvak 10"/>
          <p:cNvSpPr txBox="1"/>
          <p:nvPr/>
        </p:nvSpPr>
        <p:spPr>
          <a:xfrm>
            <a:off x="4173213" y="1318848"/>
            <a:ext cx="2204450" cy="969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BE" sz="1200" dirty="0"/>
              <a:t>Grootte </a:t>
            </a:r>
            <a:r>
              <a:rPr lang="nl-BE" sz="1200" dirty="0" err="1"/>
              <a:t>Hemato</a:t>
            </a:r>
            <a:r>
              <a:rPr lang="nl-BE" sz="1200" dirty="0"/>
              <a:t> DNA panel:</a:t>
            </a:r>
          </a:p>
          <a:p>
            <a:r>
              <a:rPr lang="nl-BE" sz="900" dirty="0">
                <a:ea typeface="Calibri" panose="020F0502020204030204" pitchFamily="34" charset="0"/>
              </a:rPr>
              <a:t>81 genen voor SNV/</a:t>
            </a:r>
            <a:r>
              <a:rPr lang="nl-BE" sz="900" dirty="0" err="1">
                <a:ea typeface="Calibri" panose="020F0502020204030204" pitchFamily="34" charset="0"/>
              </a:rPr>
              <a:t>indel</a:t>
            </a:r>
            <a:endParaRPr lang="nl-BE" sz="900" dirty="0"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nl-BE" sz="900" dirty="0">
                <a:ea typeface="Calibri" panose="020F0502020204030204" pitchFamily="34" charset="0"/>
              </a:rPr>
              <a:t>463 SNP posities voor 11q, 12, 13q, 17p, 5q</a:t>
            </a:r>
          </a:p>
          <a:p>
            <a:pPr lvl="0">
              <a:spcAft>
                <a:spcPts val="0"/>
              </a:spcAft>
            </a:pPr>
            <a:r>
              <a:rPr lang="nl-BE" sz="900" dirty="0">
                <a:ea typeface="Calibri" panose="020F0502020204030204" pitchFamily="34" charset="0"/>
              </a:rPr>
              <a:t>ITD (FLT3 &amp; KMT2A)</a:t>
            </a:r>
          </a:p>
          <a:p>
            <a:pPr lvl="0">
              <a:spcAft>
                <a:spcPts val="0"/>
              </a:spcAft>
            </a:pPr>
            <a:r>
              <a:rPr lang="nl-BE" sz="900" dirty="0">
                <a:ea typeface="Calibri" panose="020F0502020204030204" pitchFamily="34" charset="0"/>
              </a:rPr>
              <a:t>187 </a:t>
            </a:r>
            <a:r>
              <a:rPr lang="nl-BE" sz="900" dirty="0" err="1">
                <a:ea typeface="Calibri" panose="020F0502020204030204" pitchFamily="34" charset="0"/>
              </a:rPr>
              <a:t>kbp</a:t>
            </a:r>
            <a:r>
              <a:rPr lang="nl-BE" sz="900" dirty="0">
                <a:ea typeface="Calibri" panose="020F0502020204030204" pitchFamily="34" charset="0"/>
              </a:rPr>
              <a:t> target grootte</a:t>
            </a:r>
          </a:p>
          <a:p>
            <a:pPr lvl="0">
              <a:spcAft>
                <a:spcPts val="0"/>
              </a:spcAft>
            </a:pPr>
            <a:r>
              <a:rPr lang="nl-BE" sz="900" dirty="0">
                <a:ea typeface="Calibri" panose="020F0502020204030204" pitchFamily="34" charset="0"/>
              </a:rPr>
              <a:t>1809 </a:t>
            </a:r>
            <a:r>
              <a:rPr lang="nl-BE" sz="900" dirty="0" err="1">
                <a:ea typeface="Calibri" panose="020F0502020204030204" pitchFamily="34" charset="0"/>
              </a:rPr>
              <a:t>probes</a:t>
            </a:r>
            <a:endParaRPr lang="nl-BE" sz="900" dirty="0">
              <a:ea typeface="Calibri" panose="020F050202020403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88A0147-1B52-4F13-82A1-9E6EF8DE3282}"/>
              </a:ext>
            </a:extLst>
          </p:cNvPr>
          <p:cNvSpPr txBox="1"/>
          <p:nvPr/>
        </p:nvSpPr>
        <p:spPr>
          <a:xfrm>
            <a:off x="4093123" y="5714167"/>
            <a:ext cx="1302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/>
              <a:t>TranscriptID’s</a:t>
            </a:r>
            <a:endParaRPr lang="nl-BE" sz="1600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3A9F94C-D3BC-478B-A138-B1F626691C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8341" y="57848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Worksheet" showAsIcon="1" r:id="rId3" imgW="914400" imgH="771525" progId="Excel.Sheet.12">
                  <p:embed/>
                </p:oleObj>
              </mc:Choice>
              <mc:Fallback>
                <p:oleObj name="Worksheet" showAsIcon="1" r:id="rId3" imgW="914400" imgH="771525" progId="Excel.Shee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3A9F94C-D3BC-478B-A138-B1F626691C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8341" y="57848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740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285777"/>
              </p:ext>
            </p:extLst>
          </p:nvPr>
        </p:nvGraphicFramePr>
        <p:xfrm>
          <a:off x="390698" y="592356"/>
          <a:ext cx="7465678" cy="6241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9359">
                  <a:extLst>
                    <a:ext uri="{9D8B030D-6E8A-4147-A177-3AD203B41FA5}">
                      <a16:colId xmlns:a16="http://schemas.microsoft.com/office/drawing/2014/main" val="990407999"/>
                    </a:ext>
                  </a:extLst>
                </a:gridCol>
                <a:gridCol w="5766319">
                  <a:extLst>
                    <a:ext uri="{9D8B030D-6E8A-4147-A177-3AD203B41FA5}">
                      <a16:colId xmlns:a16="http://schemas.microsoft.com/office/drawing/2014/main" val="2233405529"/>
                    </a:ext>
                  </a:extLst>
                </a:gridCol>
              </a:tblGrid>
              <a:tr h="17835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1200" b="1" u="none" strike="noStrike" dirty="0">
                          <a:effectLst/>
                        </a:rPr>
                        <a:t>RNA FUSIE panel (TWIST RNA-O design) </a:t>
                      </a:r>
                      <a:r>
                        <a:rPr lang="nl-BE" sz="1200" b="1" u="none" strike="noStrike" dirty="0" err="1">
                          <a:effectLst/>
                        </a:rPr>
                        <a:t>ikv</a:t>
                      </a:r>
                      <a:r>
                        <a:rPr lang="nl-BE" sz="1200" b="1" u="none" strike="noStrike" dirty="0">
                          <a:effectLst/>
                        </a:rPr>
                        <a:t> klinische indicaties</a:t>
                      </a:r>
                      <a:endParaRPr lang="nl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nl-B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4336713"/>
                  </a:ext>
                </a:extLst>
              </a:tr>
              <a:tr h="19495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u="none" strike="noStrike" dirty="0">
                          <a:effectLst/>
                        </a:rPr>
                        <a:t>Tumortype</a:t>
                      </a:r>
                      <a:endParaRPr lang="nl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u="none" strike="noStrike" dirty="0" err="1">
                          <a:effectLst/>
                        </a:rPr>
                        <a:t>Fusiegen</a:t>
                      </a:r>
                      <a:r>
                        <a:rPr lang="nl-BE" sz="1200" b="1" u="none" strike="noStrike" dirty="0">
                          <a:effectLst/>
                        </a:rPr>
                        <a:t> (drivergenen)</a:t>
                      </a:r>
                      <a:endParaRPr lang="nl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292076"/>
                  </a:ext>
                </a:extLst>
              </a:tr>
              <a:tr h="14963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Adenoid</a:t>
                      </a:r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cystic</a:t>
                      </a:r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carcinoma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MYB-NFIB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155565"/>
                  </a:ext>
                </a:extLst>
              </a:tr>
              <a:tr h="1496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u="none" strike="noStrike" dirty="0">
                          <a:effectLst/>
                        </a:rPr>
                        <a:t>BLAASCA (TCC)</a:t>
                      </a:r>
                      <a:endParaRPr lang="nl-B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ALK (zelden), ERBB2, ERBB4 (0,7%), FGFR2, FGFR3 (5-10%), MET, NRG1, NTRK1-3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349907"/>
                  </a:ext>
                </a:extLst>
              </a:tr>
              <a:tr h="26600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effectLst/>
                        </a:rPr>
                        <a:t>BORST</a:t>
                      </a:r>
                      <a:endParaRPr lang="nl-B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AKT3, ALK (zelden), BRAF, ERBB2, ESR1, FGFR1-4, MAST1, MAST2, MET, NOTCH1, NRG1, NTRK1-2, NTRK3 (</a:t>
                      </a:r>
                      <a:r>
                        <a:rPr lang="nl-BE" sz="1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secretory</a:t>
                      </a:r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96%), PIK3CA, RAF1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19761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effectLst/>
                        </a:rPr>
                        <a:t>CHOLANGIO (CHOL)</a:t>
                      </a:r>
                      <a:endParaRPr lang="nl-B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FGFR2, MET, NRG1, NTRK1 (3,6%), NTRK2-3, PRKACB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163117"/>
                  </a:ext>
                </a:extLst>
              </a:tr>
              <a:tr h="41563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effectLst/>
                        </a:rPr>
                        <a:t>CRC</a:t>
                      </a:r>
                      <a:endParaRPr lang="nl-B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ALK (zelden), BRAF, FGFR2-3, MET, NRG1, NTRK1-3 (0,61%), ROS, RET1,</a:t>
                      </a:r>
                      <a:b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fusies slechts &lt;1% vnl. bij MSI high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505734"/>
                  </a:ext>
                </a:extLst>
              </a:tr>
              <a:tr h="21613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GIST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MET, NRG1, NTRK1-3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316702"/>
                  </a:ext>
                </a:extLst>
              </a:tr>
              <a:tr h="12053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endometrium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MET, NRG1, NTRK1-3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393030"/>
                  </a:ext>
                </a:extLst>
              </a:tr>
              <a:tr h="12053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ependymoma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RELA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34013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Hersenen: ASTRO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BRAF, MET, NRG1, NTRK1, NTRK2 (3,1%), NTRK3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726962"/>
                  </a:ext>
                </a:extLst>
              </a:tr>
              <a:tr h="24938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Hersenen: glioma / GMF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BRAF, EGFR (2%), FGFR1, FGFR2, FGFR3 (3%), NTRK1-3 (1,5%), PDGFRA, PRKCA, RET,  YAP1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958466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Long (NSCLC)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ALK (</a:t>
                      </a:r>
                      <a:r>
                        <a:rPr lang="nl-BE" sz="1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adeno</a:t>
                      </a:r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), AXL, BRAF, ERBB4, FGFR1-4, MET, NRG1, NTRK1-3, PDGFRA,RET, ROS</a:t>
                      </a:r>
                      <a:b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NTRK, NRG1 (</a:t>
                      </a:r>
                      <a:r>
                        <a:rPr lang="nl-BE" sz="1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spinocellulair</a:t>
                      </a:r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721846"/>
                  </a:ext>
                </a:extLst>
              </a:tr>
              <a:tr h="26600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Melanoma (MEL)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BRAF, MET, NRG1, NTRK1 (</a:t>
                      </a:r>
                      <a:r>
                        <a:rPr lang="nl-BE" sz="1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spitzoid</a:t>
                      </a:r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16,4%), NTRK3 (0,3%), RET, ROS, RAF1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961457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Maag (MAAG)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ERBB2, FGFR2,  NTRK1-3, ARHGAP26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277528"/>
                  </a:ext>
                </a:extLst>
              </a:tr>
              <a:tr h="29690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ovarium (OVCA, HGSOC)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BRAF, ERBB4 (0,7%), KANSL1, MET, NRG1, NTRK1-3, TGM7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712983"/>
                  </a:ext>
                </a:extLst>
              </a:tr>
              <a:tr h="23275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Pancreas (PANC)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BRAF, MAST, NRG1, NTRK1-3, PIK3CA, PRKACA, PRKACB</a:t>
                      </a:r>
                      <a:endParaRPr lang="nn-N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452652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Prostaat (CRPC)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AR, BRAF, ERG, ETV1, ETV4, ETV5, FGFR, FLI1, MET, NRG1, NTRK1-3, RAD51B, RAF1, SKIL1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69188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Renaal (</a:t>
                      </a:r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nierca</a:t>
                      </a:r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MITF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097992"/>
                  </a:ext>
                </a:extLst>
              </a:tr>
              <a:tr h="162098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slokdarm (VARIA)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ERBB2, MET, NRG1, NTRK1-3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94419"/>
                  </a:ext>
                </a:extLst>
              </a:tr>
              <a:tr h="162098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endometrial</a:t>
                      </a:r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stroma/ </a:t>
                      </a:r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fibro</a:t>
                      </a:r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sarcoma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PDGFB, PHF1, USP6, SUZ12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468825"/>
                  </a:ext>
                </a:extLst>
              </a:tr>
              <a:tr h="1884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Schildklier (SKB3, SKCA)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ALK, BRAF, FGFR, IGF2BP3 (NIFTP), MET, NRG1, NTRK1, 3 (folliculaire variant van PTC), </a:t>
                      </a:r>
                      <a:b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PPARG,  PDGFR, RAF1, RET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01279"/>
                  </a:ext>
                </a:extLst>
              </a:tr>
              <a:tr h="11263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speekselklier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MAML2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833771"/>
                  </a:ext>
                </a:extLst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182633" y="0"/>
            <a:ext cx="3163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/>
              <a:t>RNA FUSIE RNA-O</a:t>
            </a:r>
          </a:p>
        </p:txBody>
      </p:sp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8019192" y="2160173"/>
          <a:ext cx="3760235" cy="448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3026">
                  <a:extLst>
                    <a:ext uri="{9D8B030D-6E8A-4147-A177-3AD203B41FA5}">
                      <a16:colId xmlns:a16="http://schemas.microsoft.com/office/drawing/2014/main" val="3210829099"/>
                    </a:ext>
                  </a:extLst>
                </a:gridCol>
                <a:gridCol w="2017209">
                  <a:extLst>
                    <a:ext uri="{9D8B030D-6E8A-4147-A177-3AD203B41FA5}">
                      <a16:colId xmlns:a16="http://schemas.microsoft.com/office/drawing/2014/main" val="2352227023"/>
                    </a:ext>
                  </a:extLst>
                </a:gridCol>
              </a:tblGrid>
              <a:tr h="4488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(intra- en </a:t>
                      </a:r>
                      <a:r>
                        <a:rPr kumimoji="0" lang="nl-B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intergenische</a:t>
                      </a:r>
                      <a:r>
                        <a:rPr kumimoji="0" lang="nl-B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fusies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ISO15189 accreditatie (377-MED)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011185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DE2035E0-E323-4561-B281-54953AC80F3E}"/>
              </a:ext>
            </a:extLst>
          </p:cNvPr>
          <p:cNvSpPr txBox="1"/>
          <p:nvPr/>
        </p:nvSpPr>
        <p:spPr>
          <a:xfrm>
            <a:off x="8019192" y="722986"/>
            <a:ext cx="3530134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BE" sz="1200" dirty="0"/>
              <a:t>Grootte fusie RNA-O panel (RNA </a:t>
            </a:r>
            <a:r>
              <a:rPr lang="nl-BE" sz="1200" dirty="0" err="1"/>
              <a:t>comprehensief</a:t>
            </a:r>
            <a:r>
              <a:rPr lang="nl-BE" sz="1200" dirty="0"/>
              <a:t>):</a:t>
            </a:r>
          </a:p>
          <a:p>
            <a:pPr lvl="0"/>
            <a:r>
              <a:rPr lang="nl-BE" sz="900" dirty="0"/>
              <a:t>128 fusie drivergenen</a:t>
            </a:r>
          </a:p>
          <a:p>
            <a:pPr lvl="0"/>
            <a:r>
              <a:rPr lang="nl-BE" sz="900" dirty="0"/>
              <a:t>8 </a:t>
            </a:r>
            <a:r>
              <a:rPr lang="nl-BE" sz="900" i="1" dirty="0" err="1"/>
              <a:t>housekeeping</a:t>
            </a:r>
            <a:r>
              <a:rPr lang="nl-BE" sz="900" dirty="0"/>
              <a:t> genen</a:t>
            </a:r>
          </a:p>
          <a:p>
            <a:pPr lvl="0"/>
            <a:r>
              <a:rPr lang="nl-BE" sz="900" dirty="0"/>
              <a:t>193 genen variant calling (buiten accreditatie)</a:t>
            </a:r>
          </a:p>
          <a:p>
            <a:pPr lvl="0"/>
            <a:r>
              <a:rPr lang="nl-BE" sz="900" dirty="0"/>
              <a:t>38 MSI-sites (buiten accreditatie)</a:t>
            </a:r>
          </a:p>
          <a:p>
            <a:pPr lvl="0"/>
            <a:r>
              <a:rPr lang="nl-BE" sz="900" dirty="0"/>
              <a:t>1921 </a:t>
            </a:r>
            <a:r>
              <a:rPr lang="nl-BE" sz="900" dirty="0" err="1"/>
              <a:t>SNPs</a:t>
            </a:r>
            <a:r>
              <a:rPr lang="nl-BE" sz="900" dirty="0"/>
              <a:t> voor chromosomale aberratiescreening (buiten accreditatie)</a:t>
            </a:r>
          </a:p>
          <a:p>
            <a:pPr lvl="0"/>
            <a:r>
              <a:rPr lang="nl-BE" sz="900" dirty="0"/>
              <a:t>847kbp target grootte</a:t>
            </a:r>
          </a:p>
          <a:p>
            <a:pPr lvl="0"/>
            <a:r>
              <a:rPr lang="nl-BE" sz="900" dirty="0"/>
              <a:t>10132 </a:t>
            </a:r>
            <a:r>
              <a:rPr lang="nl-BE" sz="900" dirty="0" err="1"/>
              <a:t>probes</a:t>
            </a:r>
            <a:endParaRPr lang="nl-BE" sz="9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05158AC-0909-4860-8086-7A8A6B720143}"/>
              </a:ext>
            </a:extLst>
          </p:cNvPr>
          <p:cNvSpPr txBox="1"/>
          <p:nvPr/>
        </p:nvSpPr>
        <p:spPr>
          <a:xfrm>
            <a:off x="8037434" y="5292964"/>
            <a:ext cx="1302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/>
              <a:t>TranscriptID’s</a:t>
            </a:r>
            <a:endParaRPr lang="nl-BE" sz="16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878406F-0E4B-457E-A762-1C0AECCC0F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876891"/>
              </p:ext>
            </p:extLst>
          </p:nvPr>
        </p:nvGraphicFramePr>
        <p:xfrm>
          <a:off x="8161338" y="5757863"/>
          <a:ext cx="90011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" name="Worksheet" showAsIcon="1" r:id="rId3" imgW="900000" imgH="756000" progId="Excel.Sheet.12">
                  <p:embed/>
                </p:oleObj>
              </mc:Choice>
              <mc:Fallback>
                <p:oleObj name="Worksheet" showAsIcon="1" r:id="rId3" imgW="900000" imgH="756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61338" y="5757863"/>
                        <a:ext cx="900112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0619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175643"/>
              </p:ext>
            </p:extLst>
          </p:nvPr>
        </p:nvGraphicFramePr>
        <p:xfrm>
          <a:off x="182633" y="1825449"/>
          <a:ext cx="7465678" cy="783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9359">
                  <a:extLst>
                    <a:ext uri="{9D8B030D-6E8A-4147-A177-3AD203B41FA5}">
                      <a16:colId xmlns:a16="http://schemas.microsoft.com/office/drawing/2014/main" val="990407999"/>
                    </a:ext>
                  </a:extLst>
                </a:gridCol>
                <a:gridCol w="5766319">
                  <a:extLst>
                    <a:ext uri="{9D8B030D-6E8A-4147-A177-3AD203B41FA5}">
                      <a16:colId xmlns:a16="http://schemas.microsoft.com/office/drawing/2014/main" val="2233405529"/>
                    </a:ext>
                  </a:extLst>
                </a:gridCol>
              </a:tblGrid>
              <a:tr h="17835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1200" b="1" u="none" strike="noStrike" dirty="0">
                          <a:effectLst/>
                        </a:rPr>
                        <a:t>RNA </a:t>
                      </a:r>
                      <a:r>
                        <a:rPr lang="nl-BE" sz="1200" b="1" u="none" strike="noStrike" dirty="0" err="1">
                          <a:effectLst/>
                        </a:rPr>
                        <a:t>comprehensief</a:t>
                      </a:r>
                      <a:r>
                        <a:rPr lang="nl-BE" sz="1200" b="1" u="none" strike="noStrike" dirty="0">
                          <a:effectLst/>
                        </a:rPr>
                        <a:t> panel (TWIST RNA-O design)</a:t>
                      </a:r>
                      <a:endParaRPr lang="nl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nl-B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4336713"/>
                  </a:ext>
                </a:extLst>
              </a:tr>
              <a:tr h="27871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u="none" strike="noStrike" dirty="0">
                          <a:effectLst/>
                        </a:rPr>
                        <a:t>Tumortype</a:t>
                      </a:r>
                      <a:endParaRPr lang="nl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u="none" strike="noStrike" dirty="0" err="1">
                          <a:effectLst/>
                        </a:rPr>
                        <a:t>Variantcalling</a:t>
                      </a:r>
                      <a:r>
                        <a:rPr lang="nl-BE" sz="1200" b="1" u="none" strike="noStrike" dirty="0">
                          <a:effectLst/>
                        </a:rPr>
                        <a:t> (</a:t>
                      </a:r>
                      <a:r>
                        <a:rPr lang="nl-BE" sz="1200" b="1" u="none" strike="noStrike" dirty="0" err="1">
                          <a:effectLst/>
                        </a:rPr>
                        <a:t>accrediatie</a:t>
                      </a:r>
                      <a:r>
                        <a:rPr lang="nl-BE" sz="1200" b="1" u="none" strike="noStrike" dirty="0">
                          <a:effectLst/>
                        </a:rPr>
                        <a:t>)</a:t>
                      </a:r>
                      <a:endParaRPr lang="nl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292076"/>
                  </a:ext>
                </a:extLst>
              </a:tr>
              <a:tr h="31247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Long (NSCLC)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effectLst/>
                        </a:rPr>
                        <a:t>BRAF, EGFR, ERBB2, KRAS, MET, NRAS, (ALK)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721846"/>
                  </a:ext>
                </a:extLst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182633" y="0"/>
            <a:ext cx="5532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/>
              <a:t>RNA FUSIE RNA-O: </a:t>
            </a:r>
            <a:r>
              <a:rPr lang="nl-BE" sz="2000" dirty="0"/>
              <a:t>NSCLC variant calling</a:t>
            </a:r>
            <a:endParaRPr lang="nl-BE" sz="3200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099482"/>
              </p:ext>
            </p:extLst>
          </p:nvPr>
        </p:nvGraphicFramePr>
        <p:xfrm>
          <a:off x="8019192" y="2160173"/>
          <a:ext cx="3519665" cy="448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5944">
                  <a:extLst>
                    <a:ext uri="{9D8B030D-6E8A-4147-A177-3AD203B41FA5}">
                      <a16:colId xmlns:a16="http://schemas.microsoft.com/office/drawing/2014/main" val="3210829099"/>
                    </a:ext>
                  </a:extLst>
                </a:gridCol>
                <a:gridCol w="1793721">
                  <a:extLst>
                    <a:ext uri="{9D8B030D-6E8A-4147-A177-3AD203B41FA5}">
                      <a16:colId xmlns:a16="http://schemas.microsoft.com/office/drawing/2014/main" val="2352227023"/>
                    </a:ext>
                  </a:extLst>
                </a:gridCol>
              </a:tblGrid>
              <a:tr h="2244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(intra- en </a:t>
                      </a:r>
                      <a:r>
                        <a:rPr kumimoji="0" lang="nl-B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intergenische</a:t>
                      </a:r>
                      <a:r>
                        <a:rPr kumimoji="0" lang="nl-B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fusies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ISO15189 accreditatie (377-MED)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011185"/>
                  </a:ext>
                </a:extLst>
              </a:tr>
              <a:tr h="2244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Variant calling 6 drivergenen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ISO15189 accreditatie (377-MED)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4445483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DE2035E0-E323-4561-B281-54953AC80F3E}"/>
              </a:ext>
            </a:extLst>
          </p:cNvPr>
          <p:cNvSpPr txBox="1"/>
          <p:nvPr/>
        </p:nvSpPr>
        <p:spPr>
          <a:xfrm>
            <a:off x="8019192" y="722986"/>
            <a:ext cx="3530134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BE" sz="1200" dirty="0"/>
              <a:t>Grootte fusie RNA-O panel (RNA </a:t>
            </a:r>
            <a:r>
              <a:rPr lang="nl-BE" sz="1200" dirty="0" err="1"/>
              <a:t>comprehensief</a:t>
            </a:r>
            <a:r>
              <a:rPr lang="nl-BE" sz="1200" dirty="0"/>
              <a:t>):</a:t>
            </a:r>
          </a:p>
          <a:p>
            <a:pPr lvl="0"/>
            <a:r>
              <a:rPr lang="nl-BE" sz="900" dirty="0"/>
              <a:t>128 fusie drivergenen</a:t>
            </a:r>
          </a:p>
          <a:p>
            <a:pPr lvl="0"/>
            <a:r>
              <a:rPr lang="nl-BE" sz="900" dirty="0"/>
              <a:t>8 </a:t>
            </a:r>
            <a:r>
              <a:rPr lang="nl-BE" sz="900" i="1" dirty="0" err="1"/>
              <a:t>housekeeping</a:t>
            </a:r>
            <a:r>
              <a:rPr lang="nl-BE" sz="900" dirty="0"/>
              <a:t> genen</a:t>
            </a:r>
          </a:p>
          <a:p>
            <a:pPr lvl="0"/>
            <a:r>
              <a:rPr lang="nl-BE" sz="900" dirty="0"/>
              <a:t>193 genen </a:t>
            </a:r>
            <a:r>
              <a:rPr lang="nl-BE" sz="900" dirty="0" err="1"/>
              <a:t>variantcalling</a:t>
            </a:r>
            <a:r>
              <a:rPr lang="nl-BE" sz="900" dirty="0"/>
              <a:t> (buiten accreditatie)</a:t>
            </a:r>
          </a:p>
          <a:p>
            <a:pPr lvl="0"/>
            <a:r>
              <a:rPr lang="nl-BE" sz="900" dirty="0"/>
              <a:t>38 MSI-sites (buiten accreditatie)</a:t>
            </a:r>
          </a:p>
          <a:p>
            <a:pPr lvl="0"/>
            <a:r>
              <a:rPr lang="nl-BE" sz="900" dirty="0"/>
              <a:t>1921 </a:t>
            </a:r>
            <a:r>
              <a:rPr lang="nl-BE" sz="900" dirty="0" err="1"/>
              <a:t>SNPs</a:t>
            </a:r>
            <a:r>
              <a:rPr lang="nl-BE" sz="900" dirty="0"/>
              <a:t> voor chromosomale aberratiescreening (buiten accreditatie)</a:t>
            </a:r>
          </a:p>
          <a:p>
            <a:pPr lvl="0"/>
            <a:r>
              <a:rPr lang="nl-BE" sz="900" dirty="0"/>
              <a:t>847kbp target grootte</a:t>
            </a:r>
          </a:p>
          <a:p>
            <a:pPr lvl="0"/>
            <a:r>
              <a:rPr lang="nl-BE" sz="900" dirty="0"/>
              <a:t>10132 </a:t>
            </a:r>
            <a:r>
              <a:rPr lang="nl-BE" sz="900" dirty="0" err="1"/>
              <a:t>probes</a:t>
            </a:r>
            <a:endParaRPr lang="nl-BE" sz="9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05158AC-0909-4860-8086-7A8A6B720143}"/>
              </a:ext>
            </a:extLst>
          </p:cNvPr>
          <p:cNvSpPr txBox="1"/>
          <p:nvPr/>
        </p:nvSpPr>
        <p:spPr>
          <a:xfrm>
            <a:off x="8037434" y="5292964"/>
            <a:ext cx="1302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/>
              <a:t>TranscriptID’s</a:t>
            </a:r>
            <a:endParaRPr lang="nl-BE" sz="1600" dirty="0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C9015A24-B28A-48B9-8107-0753CCC1B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775248"/>
              </p:ext>
            </p:extLst>
          </p:nvPr>
        </p:nvGraphicFramePr>
        <p:xfrm>
          <a:off x="8019191" y="2980128"/>
          <a:ext cx="3519665" cy="556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5944">
                  <a:extLst>
                    <a:ext uri="{9D8B030D-6E8A-4147-A177-3AD203B41FA5}">
                      <a16:colId xmlns:a16="http://schemas.microsoft.com/office/drawing/2014/main" val="3210829099"/>
                    </a:ext>
                  </a:extLst>
                </a:gridCol>
                <a:gridCol w="1793721">
                  <a:extLst>
                    <a:ext uri="{9D8B030D-6E8A-4147-A177-3AD203B41FA5}">
                      <a16:colId xmlns:a16="http://schemas.microsoft.com/office/drawing/2014/main" val="2352227023"/>
                    </a:ext>
                  </a:extLst>
                </a:gridCol>
              </a:tblGrid>
              <a:tr h="2244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MSI, chromosomale aberraties, variant calling in andere genen van het panel, gen expressie analyse (GEA) 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sng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NIET</a:t>
                      </a:r>
                      <a:r>
                        <a:rPr lang="nl-BE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ISO15189 accreditatie                      (377-MED)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011185"/>
                  </a:ext>
                </a:extLst>
              </a:tr>
            </a:tbl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0590046-AAFE-4836-AAFB-1918E217EB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678357"/>
              </p:ext>
            </p:extLst>
          </p:nvPr>
        </p:nvGraphicFramePr>
        <p:xfrm>
          <a:off x="8161338" y="5757863"/>
          <a:ext cx="90011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Worksheet" showAsIcon="1" r:id="rId3" imgW="900000" imgH="756000" progId="Excel.Sheet.12">
                  <p:embed/>
                </p:oleObj>
              </mc:Choice>
              <mc:Fallback>
                <p:oleObj name="Worksheet" showAsIcon="1" r:id="rId3" imgW="900000" imgH="756000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878406F-0E4B-457E-A762-1C0AECCC0F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61338" y="5757863"/>
                        <a:ext cx="900112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3468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83975" y="102636"/>
            <a:ext cx="2609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Algemene documentatie: </a:t>
            </a:r>
          </a:p>
          <a:p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231002" y="2598144"/>
            <a:ext cx="2582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Werkstroom classificatie: </a:t>
            </a:r>
          </a:p>
        </p:txBody>
      </p:sp>
      <p:sp>
        <p:nvSpPr>
          <p:cNvPr id="7" name="Rechthoek 6"/>
          <p:cNvSpPr/>
          <p:nvPr/>
        </p:nvSpPr>
        <p:spPr>
          <a:xfrm>
            <a:off x="632615" y="1091659"/>
            <a:ext cx="3029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/>
              <a:t>BELAC 2-405-NGS </a:t>
            </a:r>
            <a:r>
              <a:rPr lang="nl-BE" b="1" dirty="0" err="1"/>
              <a:t>Rev</a:t>
            </a:r>
            <a:r>
              <a:rPr lang="nl-BE" b="1" dirty="0"/>
              <a:t> 4-2023:</a:t>
            </a:r>
          </a:p>
          <a:p>
            <a:r>
              <a:rPr lang="nl-BE" b="1" dirty="0"/>
              <a:t>   (Belgische NGS richtlijnen)</a:t>
            </a:r>
            <a:endParaRPr lang="nl-BE" dirty="0"/>
          </a:p>
        </p:txBody>
      </p:sp>
      <p:sp>
        <p:nvSpPr>
          <p:cNvPr id="11" name="Rechthoek 10"/>
          <p:cNvSpPr/>
          <p:nvPr/>
        </p:nvSpPr>
        <p:spPr>
          <a:xfrm>
            <a:off x="24939" y="3985968"/>
            <a:ext cx="44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   Annex ‘common </a:t>
            </a:r>
            <a:r>
              <a:rPr lang="nl-BE" dirty="0" err="1"/>
              <a:t>pathogenic</a:t>
            </a:r>
            <a:r>
              <a:rPr lang="nl-BE" dirty="0"/>
              <a:t> variants </a:t>
            </a:r>
            <a:r>
              <a:rPr kumimoji="0" lang="nl-B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v4 annex 4</a:t>
            </a:r>
            <a:r>
              <a:rPr lang="nl-BE" dirty="0"/>
              <a:t>’: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778483"/>
              </p:ext>
            </p:extLst>
          </p:nvPr>
        </p:nvGraphicFramePr>
        <p:xfrm>
          <a:off x="4275268" y="387755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4" name="Worksheet" showAsIcon="1" r:id="rId3" imgW="914400" imgH="771480" progId="Excel.Sheet.12">
                  <p:embed/>
                </p:oleObj>
              </mc:Choice>
              <mc:Fallback>
                <p:oleObj name="Worksheet" showAsIcon="1" r:id="rId3" imgW="914400" imgH="771480" progId="Excel.Shee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5268" y="387755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kstvak 13">
            <a:extLst>
              <a:ext uri="{FF2B5EF4-FFF2-40B4-BE49-F238E27FC236}">
                <a16:creationId xmlns:a16="http://schemas.microsoft.com/office/drawing/2014/main" id="{40262B27-9EBE-4A87-9B83-2D9F87956721}"/>
              </a:ext>
            </a:extLst>
          </p:cNvPr>
          <p:cNvSpPr txBox="1"/>
          <p:nvPr/>
        </p:nvSpPr>
        <p:spPr>
          <a:xfrm>
            <a:off x="184347" y="5855763"/>
            <a:ext cx="361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Annex ‘common gene </a:t>
            </a:r>
            <a:r>
              <a:rPr lang="nl-BE" dirty="0" err="1"/>
              <a:t>fusions</a:t>
            </a:r>
            <a:r>
              <a:rPr lang="nl-BE" dirty="0"/>
              <a:t>’ </a:t>
            </a:r>
            <a:r>
              <a:rPr lang="nl-BE" sz="800" dirty="0"/>
              <a:t>v1 annex 4</a:t>
            </a:r>
            <a:r>
              <a:rPr lang="nl-BE" dirty="0"/>
              <a:t>: 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B3CAC83-8877-482C-895B-A18198FCB2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77308"/>
              </p:ext>
            </p:extLst>
          </p:nvPr>
        </p:nvGraphicFramePr>
        <p:xfrm>
          <a:off x="3729983" y="564623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" name="Worksheet" showAsIcon="1" r:id="rId5" imgW="914400" imgH="771480" progId="Excel.Sheet.12">
                  <p:embed/>
                </p:oleObj>
              </mc:Choice>
              <mc:Fallback>
                <p:oleObj name="Worksheet" showAsIcon="1" r:id="rId5" imgW="914400" imgH="771480" progId="Excel.Shee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29983" y="564623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D3207E7-09FC-4D96-9F59-6359C50487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54727"/>
              </p:ext>
            </p:extLst>
          </p:nvPr>
        </p:nvGraphicFramePr>
        <p:xfrm>
          <a:off x="2610375" y="261118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" name="Acrobat Document" showAsIcon="1" r:id="rId7" imgW="914400" imgH="771525" progId="AcroExch.Document.DC">
                  <p:embed/>
                </p:oleObj>
              </mc:Choice>
              <mc:Fallback>
                <p:oleObj name="Acrobat Document" showAsIcon="1" r:id="rId7" imgW="914400" imgH="77152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10375" y="261118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EE71DBA-D7A4-490A-A14F-6FC8A6667E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059414"/>
              </p:ext>
            </p:extLst>
          </p:nvPr>
        </p:nvGraphicFramePr>
        <p:xfrm>
          <a:off x="3729983" y="109165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" name="Acrobat Document" showAsIcon="1" r:id="rId9" imgW="914400" imgH="771525" progId="AcroExch.Document.DC">
                  <p:embed/>
                </p:oleObj>
              </mc:Choice>
              <mc:Fallback>
                <p:oleObj name="Acrobat Document" showAsIcon="1" r:id="rId9" imgW="914400" imgH="77152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29983" y="109165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73657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5AF0C5-0DB8-48F9-8707-B4BDC0D28C5F}"/>
</file>

<file path=customXml/itemProps2.xml><?xml version="1.0" encoding="utf-8"?>
<ds:datastoreItem xmlns:ds="http://schemas.openxmlformats.org/officeDocument/2006/customXml" ds:itemID="{16D59EBB-69FD-4F6A-A7DA-5BB0858B8BD0}"/>
</file>

<file path=customXml/itemProps3.xml><?xml version="1.0" encoding="utf-8"?>
<ds:datastoreItem xmlns:ds="http://schemas.openxmlformats.org/officeDocument/2006/customXml" ds:itemID="{E169B6A3-BB94-4180-A745-0C3A4E7C2E7A}"/>
</file>

<file path=docProps/app.xml><?xml version="1.0" encoding="utf-8"?>
<Properties xmlns="http://schemas.openxmlformats.org/officeDocument/2006/extended-properties" xmlns:vt="http://schemas.openxmlformats.org/officeDocument/2006/docPropsVTypes">
  <TotalTime>3424</TotalTime>
  <Words>2167</Words>
  <Application>Microsoft Office PowerPoint</Application>
  <PresentationFormat>Breedbeeld</PresentationFormat>
  <Paragraphs>580</Paragraphs>
  <Slides>9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Kantoorthema</vt:lpstr>
      <vt:lpstr>Acrobat Document</vt:lpstr>
      <vt:lpstr>Worksheet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AZ SINT LUCAS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Jacobs Koen</dc:creator>
  <cp:lastModifiedBy>Jacobs Koen</cp:lastModifiedBy>
  <cp:revision>151</cp:revision>
  <dcterms:created xsi:type="dcterms:W3CDTF">2022-04-22T11:12:12Z</dcterms:created>
  <dcterms:modified xsi:type="dcterms:W3CDTF">2025-10-23T14:40:45Z</dcterms:modified>
</cp:coreProperties>
</file>